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77D042-6DF5-45A5-8C22-017945F866A9}" type="datetimeFigureOut">
              <a:rPr lang="en-US" smtClean="0"/>
              <a:t>5/9/2012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722C0-35E1-46C4-81B1-EBC006B50976}" type="slidenum">
              <a:rPr lang="en-US" smtClean="0"/>
              <a:t>‹#›</a:t>
            </a:fld>
            <a:endParaRPr lang="en-US"/>
          </a:p>
        </p:txBody>
      </p:sp>
    </p:spTree>
    <p:extLst>
      <p:ext uri="{BB962C8B-B14F-4D97-AF65-F5344CB8AC3E}">
        <p14:creationId xmlns:p14="http://schemas.microsoft.com/office/powerpoint/2010/main" val="3982831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77D042-6DF5-45A5-8C22-017945F866A9}" type="datetimeFigureOut">
              <a:rPr lang="en-US" smtClean="0"/>
              <a:t>5/9/2012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722C0-35E1-46C4-81B1-EBC006B50976}" type="slidenum">
              <a:rPr lang="en-US" smtClean="0"/>
              <a:t>‹#›</a:t>
            </a:fld>
            <a:endParaRPr lang="en-US"/>
          </a:p>
        </p:txBody>
      </p:sp>
    </p:spTree>
    <p:extLst>
      <p:ext uri="{BB962C8B-B14F-4D97-AF65-F5344CB8AC3E}">
        <p14:creationId xmlns:p14="http://schemas.microsoft.com/office/powerpoint/2010/main" val="2498409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77D042-6DF5-45A5-8C22-017945F866A9}" type="datetimeFigureOut">
              <a:rPr lang="en-US" smtClean="0"/>
              <a:t>5/9/2012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722C0-35E1-46C4-81B1-EBC006B50976}" type="slidenum">
              <a:rPr lang="en-US" smtClean="0"/>
              <a:t>‹#›</a:t>
            </a:fld>
            <a:endParaRPr lang="en-US"/>
          </a:p>
        </p:txBody>
      </p:sp>
    </p:spTree>
    <p:extLst>
      <p:ext uri="{BB962C8B-B14F-4D97-AF65-F5344CB8AC3E}">
        <p14:creationId xmlns:p14="http://schemas.microsoft.com/office/powerpoint/2010/main" val="1198842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77D042-6DF5-45A5-8C22-017945F866A9}" type="datetimeFigureOut">
              <a:rPr lang="en-US" smtClean="0"/>
              <a:t>5/9/2012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722C0-35E1-46C4-81B1-EBC006B50976}" type="slidenum">
              <a:rPr lang="en-US" smtClean="0"/>
              <a:t>‹#›</a:t>
            </a:fld>
            <a:endParaRPr lang="en-US"/>
          </a:p>
        </p:txBody>
      </p:sp>
    </p:spTree>
    <p:extLst>
      <p:ext uri="{BB962C8B-B14F-4D97-AF65-F5344CB8AC3E}">
        <p14:creationId xmlns:p14="http://schemas.microsoft.com/office/powerpoint/2010/main" val="2223022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77D042-6DF5-45A5-8C22-017945F866A9}" type="datetimeFigureOut">
              <a:rPr lang="en-US" smtClean="0"/>
              <a:t>5/9/2012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722C0-35E1-46C4-81B1-EBC006B50976}" type="slidenum">
              <a:rPr lang="en-US" smtClean="0"/>
              <a:t>‹#›</a:t>
            </a:fld>
            <a:endParaRPr lang="en-US"/>
          </a:p>
        </p:txBody>
      </p:sp>
    </p:spTree>
    <p:extLst>
      <p:ext uri="{BB962C8B-B14F-4D97-AF65-F5344CB8AC3E}">
        <p14:creationId xmlns:p14="http://schemas.microsoft.com/office/powerpoint/2010/main" val="1035918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77D042-6DF5-45A5-8C22-017945F866A9}" type="datetimeFigureOut">
              <a:rPr lang="en-US" smtClean="0"/>
              <a:t>5/9/2012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A722C0-35E1-46C4-81B1-EBC006B50976}" type="slidenum">
              <a:rPr lang="en-US" smtClean="0"/>
              <a:t>‹#›</a:t>
            </a:fld>
            <a:endParaRPr lang="en-US"/>
          </a:p>
        </p:txBody>
      </p:sp>
    </p:spTree>
    <p:extLst>
      <p:ext uri="{BB962C8B-B14F-4D97-AF65-F5344CB8AC3E}">
        <p14:creationId xmlns:p14="http://schemas.microsoft.com/office/powerpoint/2010/main" val="961322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77D042-6DF5-45A5-8C22-017945F866A9}" type="datetimeFigureOut">
              <a:rPr lang="en-US" smtClean="0"/>
              <a:t>5/9/2012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A722C0-35E1-46C4-81B1-EBC006B50976}" type="slidenum">
              <a:rPr lang="en-US" smtClean="0"/>
              <a:t>‹#›</a:t>
            </a:fld>
            <a:endParaRPr lang="en-US"/>
          </a:p>
        </p:txBody>
      </p:sp>
    </p:spTree>
    <p:extLst>
      <p:ext uri="{BB962C8B-B14F-4D97-AF65-F5344CB8AC3E}">
        <p14:creationId xmlns:p14="http://schemas.microsoft.com/office/powerpoint/2010/main" val="1290641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77D042-6DF5-45A5-8C22-017945F866A9}" type="datetimeFigureOut">
              <a:rPr lang="en-US" smtClean="0"/>
              <a:t>5/9/2012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A722C0-35E1-46C4-81B1-EBC006B50976}" type="slidenum">
              <a:rPr lang="en-US" smtClean="0"/>
              <a:t>‹#›</a:t>
            </a:fld>
            <a:endParaRPr lang="en-US"/>
          </a:p>
        </p:txBody>
      </p:sp>
    </p:spTree>
    <p:extLst>
      <p:ext uri="{BB962C8B-B14F-4D97-AF65-F5344CB8AC3E}">
        <p14:creationId xmlns:p14="http://schemas.microsoft.com/office/powerpoint/2010/main" val="1123976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77D042-6DF5-45A5-8C22-017945F866A9}" type="datetimeFigureOut">
              <a:rPr lang="en-US" smtClean="0"/>
              <a:t>5/9/2012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A722C0-35E1-46C4-81B1-EBC006B50976}" type="slidenum">
              <a:rPr lang="en-US" smtClean="0"/>
              <a:t>‹#›</a:t>
            </a:fld>
            <a:endParaRPr lang="en-US"/>
          </a:p>
        </p:txBody>
      </p:sp>
    </p:spTree>
    <p:extLst>
      <p:ext uri="{BB962C8B-B14F-4D97-AF65-F5344CB8AC3E}">
        <p14:creationId xmlns:p14="http://schemas.microsoft.com/office/powerpoint/2010/main" val="3407534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77D042-6DF5-45A5-8C22-017945F866A9}" type="datetimeFigureOut">
              <a:rPr lang="en-US" smtClean="0"/>
              <a:t>5/9/2012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A722C0-35E1-46C4-81B1-EBC006B50976}" type="slidenum">
              <a:rPr lang="en-US" smtClean="0"/>
              <a:t>‹#›</a:t>
            </a:fld>
            <a:endParaRPr lang="en-US"/>
          </a:p>
        </p:txBody>
      </p:sp>
    </p:spTree>
    <p:extLst>
      <p:ext uri="{BB962C8B-B14F-4D97-AF65-F5344CB8AC3E}">
        <p14:creationId xmlns:p14="http://schemas.microsoft.com/office/powerpoint/2010/main" val="1650320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77D042-6DF5-45A5-8C22-017945F866A9}" type="datetimeFigureOut">
              <a:rPr lang="en-US" smtClean="0"/>
              <a:t>5/9/2012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A722C0-35E1-46C4-81B1-EBC006B50976}" type="slidenum">
              <a:rPr lang="en-US" smtClean="0"/>
              <a:t>‹#›</a:t>
            </a:fld>
            <a:endParaRPr lang="en-US"/>
          </a:p>
        </p:txBody>
      </p:sp>
    </p:spTree>
    <p:extLst>
      <p:ext uri="{BB962C8B-B14F-4D97-AF65-F5344CB8AC3E}">
        <p14:creationId xmlns:p14="http://schemas.microsoft.com/office/powerpoint/2010/main" val="1402598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77D042-6DF5-45A5-8C22-017945F866A9}" type="datetimeFigureOut">
              <a:rPr lang="en-US" smtClean="0"/>
              <a:t>5/9/2012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722C0-35E1-46C4-81B1-EBC006B50976}" type="slidenum">
              <a:rPr lang="en-US" smtClean="0"/>
              <a:t>‹#›</a:t>
            </a:fld>
            <a:endParaRPr lang="en-US"/>
          </a:p>
        </p:txBody>
      </p:sp>
    </p:spTree>
    <p:extLst>
      <p:ext uri="{BB962C8B-B14F-4D97-AF65-F5344CB8AC3E}">
        <p14:creationId xmlns:p14="http://schemas.microsoft.com/office/powerpoint/2010/main" val="2669190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spencer.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prepadamy.com/" TargetMode="External"/><Relationship Id="rId2" Type="http://schemas.openxmlformats.org/officeDocument/2006/relationships/hyperlink" Target="http://www.scic.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erin@berkelawfirm.com"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i="1" u="sng" dirty="0" smtClean="0">
                <a:solidFill>
                  <a:schemeClr val="accent5">
                    <a:lumMod val="50000"/>
                  </a:schemeClr>
                </a:solidFill>
              </a:rPr>
              <a:t>www.Arizonacentral.rims.org</a:t>
            </a:r>
            <a:endParaRPr lang="en-US" b="1" i="1" u="sng" dirty="0">
              <a:solidFill>
                <a:schemeClr val="accent5">
                  <a:lumMod val="50000"/>
                </a:schemeClr>
              </a:solidFill>
            </a:endParaRPr>
          </a:p>
        </p:txBody>
      </p:sp>
      <p:sp>
        <p:nvSpPr>
          <p:cNvPr id="3" name="Subtitle 2"/>
          <p:cNvSpPr>
            <a:spLocks noGrp="1"/>
          </p:cNvSpPr>
          <p:nvPr>
            <p:ph type="subTitle" idx="1"/>
          </p:nvPr>
        </p:nvSpPr>
        <p:spPr/>
        <p:txBody>
          <a:bodyPr/>
          <a:lstStyle/>
          <a:p>
            <a:r>
              <a:rPr lang="en-US" dirty="0" smtClean="0">
                <a:solidFill>
                  <a:schemeClr val="accent5">
                    <a:lumMod val="50000"/>
                  </a:schemeClr>
                </a:solidFill>
              </a:rPr>
              <a:t>Wednesday, May 9, 2012</a:t>
            </a:r>
          </a:p>
          <a:p>
            <a:r>
              <a:rPr lang="en-US" dirty="0" smtClean="0">
                <a:solidFill>
                  <a:schemeClr val="accent5">
                    <a:lumMod val="50000"/>
                  </a:schemeClr>
                </a:solidFill>
              </a:rPr>
              <a:t>Topic: Cyber Liability </a:t>
            </a:r>
          </a:p>
          <a:p>
            <a:r>
              <a:rPr lang="en-US" dirty="0" smtClean="0">
                <a:solidFill>
                  <a:schemeClr val="accent5">
                    <a:lumMod val="50000"/>
                  </a:schemeClr>
                </a:solidFill>
              </a:rPr>
              <a:t>Erin E. Byrnes – </a:t>
            </a:r>
            <a:r>
              <a:rPr lang="en-US" dirty="0" err="1" smtClean="0">
                <a:solidFill>
                  <a:schemeClr val="accent5">
                    <a:lumMod val="50000"/>
                  </a:schemeClr>
                </a:solidFill>
              </a:rPr>
              <a:t>Berke</a:t>
            </a:r>
            <a:r>
              <a:rPr lang="en-US" dirty="0" smtClean="0">
                <a:solidFill>
                  <a:schemeClr val="accent5">
                    <a:lumMod val="50000"/>
                  </a:schemeClr>
                </a:solidFill>
              </a:rPr>
              <a:t> Law firm</a:t>
            </a:r>
            <a:endParaRPr lang="en-US" dirty="0">
              <a:solidFill>
                <a:schemeClr val="accent5">
                  <a:lumMod val="50000"/>
                </a:schemeClr>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800" y="533400"/>
            <a:ext cx="4267200" cy="1524000"/>
          </a:xfrm>
          <a:prstGeom prst="rect">
            <a:avLst/>
          </a:prstGeom>
        </p:spPr>
      </p:pic>
    </p:spTree>
    <p:extLst>
      <p:ext uri="{BB962C8B-B14F-4D97-AF65-F5344CB8AC3E}">
        <p14:creationId xmlns:p14="http://schemas.microsoft.com/office/powerpoint/2010/main" val="29932731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5">
                    <a:lumMod val="50000"/>
                  </a:schemeClr>
                </a:solidFill>
              </a:rPr>
              <a:t>Announcements – Upcoming Events</a:t>
            </a:r>
            <a:endParaRPr lang="en-US" dirty="0">
              <a:solidFill>
                <a:schemeClr val="accent5">
                  <a:lumMod val="50000"/>
                </a:schemeClr>
              </a:solidFill>
            </a:endParaRPr>
          </a:p>
        </p:txBody>
      </p:sp>
      <p:sp>
        <p:nvSpPr>
          <p:cNvPr id="3" name="Content Placeholder 2"/>
          <p:cNvSpPr>
            <a:spLocks noGrp="1"/>
          </p:cNvSpPr>
          <p:nvPr>
            <p:ph idx="1"/>
          </p:nvPr>
        </p:nvSpPr>
        <p:spPr/>
        <p:txBody>
          <a:bodyPr>
            <a:normAutofit fontScale="92500" lnSpcReduction="10000"/>
          </a:bodyPr>
          <a:lstStyle/>
          <a:p>
            <a:r>
              <a:rPr lang="en-US" dirty="0" smtClean="0"/>
              <a:t>RIMS on the Hill: June 3,4,5 2012, Washington, DC </a:t>
            </a:r>
          </a:p>
          <a:p>
            <a:r>
              <a:rPr lang="en-US" dirty="0" smtClean="0"/>
              <a:t>Risk Managers Only Meeting: Wednesday, August 22, 2012 – Arizona Medical Marijuana Update – 7:30 AM at Discount Tire, Scottsdale</a:t>
            </a:r>
          </a:p>
          <a:p>
            <a:r>
              <a:rPr lang="en-US" dirty="0" smtClean="0"/>
              <a:t>Luncheon: September 12, 2012  </a:t>
            </a:r>
            <a:endParaRPr lang="en-US" dirty="0" smtClean="0"/>
          </a:p>
          <a:p>
            <a:r>
              <a:rPr lang="en-US" dirty="0" smtClean="0"/>
              <a:t>Western Regional Conference: September 17-20, 2012 - Cheyenne Mountain Conference Resort -Colorado Springs, CO – Registration opens June 15, 2012</a:t>
            </a:r>
            <a:endParaRPr lang="en-US" dirty="0" smtClean="0"/>
          </a:p>
          <a:p>
            <a:pPr marL="0" indent="0">
              <a:buNone/>
            </a:pPr>
            <a:endParaRPr lang="en-US" dirty="0"/>
          </a:p>
        </p:txBody>
      </p:sp>
    </p:spTree>
    <p:extLst>
      <p:ext uri="{BB962C8B-B14F-4D97-AF65-F5344CB8AC3E}">
        <p14:creationId xmlns:p14="http://schemas.microsoft.com/office/powerpoint/2010/main" val="7503867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5">
                    <a:lumMod val="50000"/>
                  </a:schemeClr>
                </a:solidFill>
              </a:rPr>
              <a:t>Educational Opportunities</a:t>
            </a:r>
            <a:endParaRPr lang="en-US" dirty="0">
              <a:solidFill>
                <a:schemeClr val="accent5">
                  <a:lumMod val="50000"/>
                </a:schemeClr>
              </a:solidFill>
            </a:endParaRPr>
          </a:p>
        </p:txBody>
      </p:sp>
      <p:sp>
        <p:nvSpPr>
          <p:cNvPr id="3" name="Content Placeholder 2"/>
          <p:cNvSpPr>
            <a:spLocks noGrp="1"/>
          </p:cNvSpPr>
          <p:nvPr>
            <p:ph idx="1"/>
          </p:nvPr>
        </p:nvSpPr>
        <p:spPr/>
        <p:txBody>
          <a:bodyPr>
            <a:normAutofit fontScale="92500" lnSpcReduction="10000"/>
          </a:bodyPr>
          <a:lstStyle/>
          <a:p>
            <a:r>
              <a:rPr lang="en-US" dirty="0" smtClean="0"/>
              <a:t>Spencer Foundation – Scholarships for Students pursing RM at the under grad or grad level – 3 Key Programs </a:t>
            </a:r>
          </a:p>
          <a:p>
            <a:pPr lvl="1"/>
            <a:r>
              <a:rPr lang="en-US" dirty="0" smtClean="0"/>
              <a:t>$3000 grant to offset cost of summer intern</a:t>
            </a:r>
          </a:p>
          <a:p>
            <a:pPr lvl="1"/>
            <a:r>
              <a:rPr lang="en-US" dirty="0" smtClean="0"/>
              <a:t>Up to $10,000 for part-time MBA program</a:t>
            </a:r>
          </a:p>
          <a:p>
            <a:pPr lvl="1"/>
            <a:r>
              <a:rPr lang="en-US" dirty="0" smtClean="0"/>
              <a:t>Risk Manager in Residence Program </a:t>
            </a:r>
          </a:p>
          <a:p>
            <a:pPr lvl="1"/>
            <a:r>
              <a:rPr lang="en-US" dirty="0" smtClean="0"/>
              <a:t>See </a:t>
            </a:r>
            <a:r>
              <a:rPr lang="en-US" u="sng" dirty="0" smtClean="0">
                <a:hlinkClick r:id="rId2"/>
              </a:rPr>
              <a:t>www.</a:t>
            </a:r>
            <a:r>
              <a:rPr lang="en-US" i="1" u="sng" dirty="0" smtClean="0">
                <a:hlinkClick r:id="rId2"/>
              </a:rPr>
              <a:t>spencer.org</a:t>
            </a:r>
            <a:r>
              <a:rPr lang="en-US" i="1" dirty="0" smtClean="0"/>
              <a:t> </a:t>
            </a:r>
            <a:r>
              <a:rPr lang="en-US" dirty="0" smtClean="0"/>
              <a:t> for additional information </a:t>
            </a:r>
          </a:p>
          <a:p>
            <a:r>
              <a:rPr lang="en-US" dirty="0" smtClean="0"/>
              <a:t>You will recall, part of our Golf Tournament proceeds will go to support the Spencer Foundation</a:t>
            </a:r>
            <a:endParaRPr lang="en-US" dirty="0"/>
          </a:p>
          <a:p>
            <a:endParaRPr lang="en-US" dirty="0" smtClean="0"/>
          </a:p>
          <a:p>
            <a:endParaRPr lang="en-US" dirty="0"/>
          </a:p>
        </p:txBody>
      </p:sp>
    </p:spTree>
    <p:extLst>
      <p:ext uri="{BB962C8B-B14F-4D97-AF65-F5344CB8AC3E}">
        <p14:creationId xmlns:p14="http://schemas.microsoft.com/office/powerpoint/2010/main" val="40168605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5">
                    <a:lumMod val="50000"/>
                  </a:schemeClr>
                </a:solidFill>
              </a:rPr>
              <a:t>Educational Opportunities</a:t>
            </a:r>
            <a:endParaRPr lang="en-US" dirty="0">
              <a:solidFill>
                <a:schemeClr val="accent5">
                  <a:lumMod val="50000"/>
                </a:schemeClr>
              </a:solidFill>
            </a:endParaRPr>
          </a:p>
        </p:txBody>
      </p:sp>
      <p:sp>
        <p:nvSpPr>
          <p:cNvPr id="3" name="Content Placeholder 2"/>
          <p:cNvSpPr>
            <a:spLocks noGrp="1"/>
          </p:cNvSpPr>
          <p:nvPr>
            <p:ph idx="1"/>
          </p:nvPr>
        </p:nvSpPr>
        <p:spPr/>
        <p:txBody>
          <a:bodyPr>
            <a:normAutofit fontScale="85000" lnSpcReduction="10000"/>
          </a:bodyPr>
          <a:lstStyle/>
          <a:p>
            <a:r>
              <a:rPr lang="en-US" sz="3300" dirty="0" smtClean="0"/>
              <a:t>National Alliance – CRM course – Analysis of Risk – July 11-14 – Embassy Suites – Greenway Road, Phoenix, AZ - see </a:t>
            </a:r>
            <a:r>
              <a:rPr lang="en-US" sz="3300" dirty="0" smtClean="0">
                <a:hlinkClick r:id="rId2"/>
              </a:rPr>
              <a:t>www.scic.com</a:t>
            </a:r>
            <a:r>
              <a:rPr lang="en-US" sz="3300" dirty="0" smtClean="0"/>
              <a:t> for more information </a:t>
            </a:r>
          </a:p>
          <a:p>
            <a:r>
              <a:rPr lang="en-US" sz="3300" dirty="0" smtClean="0"/>
              <a:t>The Institutes – AIC 33 Claim Handling Principals &amp; Practices – Beginning May 17, through </a:t>
            </a:r>
            <a:r>
              <a:rPr lang="en-US" sz="3300" dirty="0" err="1" smtClean="0"/>
              <a:t>PrepAdamy</a:t>
            </a:r>
            <a:r>
              <a:rPr lang="en-US" sz="3300" dirty="0" smtClean="0"/>
              <a:t> Virtual Classroom – see </a:t>
            </a:r>
            <a:r>
              <a:rPr lang="en-US" sz="3300" dirty="0" smtClean="0">
                <a:hlinkClick r:id="rId3"/>
              </a:rPr>
              <a:t>www.prepadamy.com</a:t>
            </a:r>
            <a:r>
              <a:rPr lang="en-US" sz="3300" dirty="0" smtClean="0"/>
              <a:t> for more information</a:t>
            </a:r>
          </a:p>
          <a:p>
            <a:r>
              <a:rPr lang="en-US" sz="3300" dirty="0" smtClean="0"/>
              <a:t>ARM 55 – Loss Control will also be offered beginning in August of this year. When more information is available it will be posted on the website. </a:t>
            </a:r>
          </a:p>
          <a:p>
            <a:endParaRPr lang="en-US" dirty="0"/>
          </a:p>
        </p:txBody>
      </p:sp>
    </p:spTree>
    <p:extLst>
      <p:ext uri="{BB962C8B-B14F-4D97-AF65-F5344CB8AC3E}">
        <p14:creationId xmlns:p14="http://schemas.microsoft.com/office/powerpoint/2010/main" val="42246211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smtClean="0">
                <a:solidFill>
                  <a:schemeClr val="accent5">
                    <a:lumMod val="50000"/>
                  </a:schemeClr>
                </a:solidFill>
              </a:rPr>
              <a:t>www.Arizonacentral.rims.org</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Website – If you have any questions, please see our webpage, or contact a Board Member </a:t>
            </a:r>
          </a:p>
          <a:p>
            <a:r>
              <a:rPr lang="en-US" dirty="0" smtClean="0"/>
              <a:t>Ken, Marcia, Tricia, Pat, </a:t>
            </a:r>
            <a:r>
              <a:rPr lang="en-US" dirty="0" err="1" smtClean="0"/>
              <a:t>Jaron</a:t>
            </a:r>
            <a:r>
              <a:rPr lang="en-US" dirty="0" smtClean="0"/>
              <a:t> or Sandy</a:t>
            </a:r>
          </a:p>
          <a:p>
            <a:r>
              <a:rPr lang="en-US" dirty="0" smtClean="0"/>
              <a:t>If you are a RIMS Deputy and would like to join the  Board as a Director or Officer, please contact a Board Member</a:t>
            </a:r>
          </a:p>
          <a:p>
            <a:r>
              <a:rPr lang="en-US" dirty="0" smtClean="0"/>
              <a:t>If you are an Associate and would like to volunteer, please contact a Board Member (Golf Tournament, Charity Activities, Social Networking events, etc.)  </a:t>
            </a:r>
          </a:p>
          <a:p>
            <a:r>
              <a:rPr lang="en-US" dirty="0" smtClean="0"/>
              <a:t>If you have a job offering you would like posted, please contact Sandy </a:t>
            </a:r>
          </a:p>
          <a:p>
            <a:r>
              <a:rPr lang="en-US" dirty="0" smtClean="0"/>
              <a:t>I also review the Chapter Feedback forms, so if you would like to add a note please do with your number and I’ll get in touch with you </a:t>
            </a:r>
          </a:p>
          <a:p>
            <a:endParaRPr lang="en-US" dirty="0"/>
          </a:p>
        </p:txBody>
      </p:sp>
    </p:spTree>
    <p:extLst>
      <p:ext uri="{BB962C8B-B14F-4D97-AF65-F5344CB8AC3E}">
        <p14:creationId xmlns:p14="http://schemas.microsoft.com/office/powerpoint/2010/main" val="35464783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5">
                    <a:lumMod val="50000"/>
                  </a:schemeClr>
                </a:solidFill>
              </a:rPr>
              <a:t>Chapter Feedback</a:t>
            </a:r>
            <a:endParaRPr lang="en-US" dirty="0">
              <a:solidFill>
                <a:schemeClr val="accent5">
                  <a:lumMod val="50000"/>
                </a:schemeClr>
              </a:solidFill>
            </a:endParaRPr>
          </a:p>
        </p:txBody>
      </p:sp>
      <p:pic>
        <p:nvPicPr>
          <p:cNvPr id="1027"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1447800"/>
            <a:ext cx="8229600" cy="4800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666886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5">
                    <a:lumMod val="50000"/>
                  </a:schemeClr>
                </a:solidFill>
              </a:rPr>
              <a:t>Cyber Liability</a:t>
            </a:r>
            <a:endParaRPr lang="en-US" dirty="0">
              <a:solidFill>
                <a:schemeClr val="accent5">
                  <a:lumMod val="50000"/>
                </a:schemeClr>
              </a:solidFill>
            </a:endParaRPr>
          </a:p>
        </p:txBody>
      </p:sp>
      <p:sp>
        <p:nvSpPr>
          <p:cNvPr id="3" name="Content Placeholder 2"/>
          <p:cNvSpPr>
            <a:spLocks noGrp="1"/>
          </p:cNvSpPr>
          <p:nvPr>
            <p:ph idx="1"/>
          </p:nvPr>
        </p:nvSpPr>
        <p:spPr>
          <a:xfrm>
            <a:off x="419100" y="1600200"/>
            <a:ext cx="8229600" cy="4525963"/>
          </a:xfrm>
        </p:spPr>
        <p:txBody>
          <a:bodyPr>
            <a:normAutofit fontScale="55000" lnSpcReduction="20000"/>
          </a:bodyPr>
          <a:lstStyle/>
          <a:p>
            <a:pPr marL="0" indent="0">
              <a:buNone/>
            </a:pPr>
            <a:endParaRPr lang="en-US" b="1" dirty="0">
              <a:solidFill>
                <a:srgbClr val="1F3648"/>
              </a:solidFill>
              <a:latin typeface="Georgia"/>
            </a:endParaRPr>
          </a:p>
          <a:p>
            <a:pPr marL="0" indent="0">
              <a:buNone/>
            </a:pPr>
            <a:r>
              <a:rPr lang="en-US" b="1" i="0" dirty="0" smtClean="0">
                <a:solidFill>
                  <a:srgbClr val="1F3648"/>
                </a:solidFill>
                <a:effectLst/>
                <a:latin typeface="Georgia"/>
              </a:rPr>
              <a:t>Erin E. Byrnes, Of Counsel, </a:t>
            </a:r>
            <a:r>
              <a:rPr lang="en-US" b="0" i="0" u="none" strike="noStrike" dirty="0" smtClean="0">
                <a:solidFill>
                  <a:srgbClr val="1F3648"/>
                </a:solidFill>
                <a:effectLst/>
                <a:latin typeface="Georgia"/>
                <a:hlinkClick r:id="rId2"/>
              </a:rPr>
              <a:t>erin@berkelawfirm.com</a:t>
            </a:r>
            <a:endParaRPr lang="en-US" b="0" i="0" u="none" strike="noStrike" dirty="0" smtClean="0">
              <a:solidFill>
                <a:srgbClr val="1F3648"/>
              </a:solidFill>
              <a:effectLst/>
              <a:latin typeface="Georgia"/>
            </a:endParaRPr>
          </a:p>
          <a:p>
            <a:pPr marL="0" indent="0">
              <a:buNone/>
            </a:pPr>
            <a:endParaRPr lang="en-US" dirty="0" smtClean="0"/>
          </a:p>
          <a:p>
            <a:pPr marL="0" indent="0">
              <a:buNone/>
            </a:pPr>
            <a:r>
              <a:rPr lang="en-US" dirty="0" smtClean="0"/>
              <a:t>Ms. Byrnes' primary areas of practice are in government liability, employment law, and Indian law. Her government work focuses on litigating employment law issues and defending civil rights claims. In the course of her employment law practice, Ms. Byrnes has represented the City of Phoenix, Pinal County, Maricopa County, the City of Flagstaff and various other government entities in cases involving Title VII race, gender and religious discrimination claims, ADA claims, and the Fair Labor Standards Act. In her work with schools, Ms. Byrnes has often acted as general counsel, and handled personnel matters. This work has included representing clients at the administrative level – before the ACRD, EEOC and the NLRB – and in litigation – before tribal, state, and federal tribunals.</a:t>
            </a:r>
          </a:p>
          <a:p>
            <a:pPr marL="0" indent="0">
              <a:buNone/>
            </a:pPr>
            <a:endParaRPr lang="en-US" dirty="0" smtClean="0"/>
          </a:p>
          <a:p>
            <a:pPr marL="0" indent="0">
              <a:buNone/>
            </a:pPr>
            <a:r>
              <a:rPr lang="en-US" dirty="0" smtClean="0"/>
              <a:t>Ms. Byrnes also has an active civil rights defense practice, in which she litigates cases involving claims made pursuant to the First, Fourth, Fifth, Eighth and Fourteenth Amendments. This area of her practice has focused on representation primarily in federal court and often involves employee issues or prisoner claims.</a:t>
            </a: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91" y="228600"/>
            <a:ext cx="2952750" cy="120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228600"/>
            <a:ext cx="1409700" cy="200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919696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580</Words>
  <Application>Microsoft Office PowerPoint</Application>
  <PresentationFormat>On-screen Show (4:3)</PresentationFormat>
  <Paragraphs>35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www.Arizonacentral.rims.org</vt:lpstr>
      <vt:lpstr>Announcements – Upcoming Events</vt:lpstr>
      <vt:lpstr>Educational Opportunities</vt:lpstr>
      <vt:lpstr>Educational Opportunities</vt:lpstr>
      <vt:lpstr>www.Arizonacentral.rims.org</vt:lpstr>
      <vt:lpstr>Chapter Feedback</vt:lpstr>
      <vt:lpstr>Cyber Liability</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Arizonacentral.rims.org</dc:title>
  <dc:creator>Sandy</dc:creator>
  <cp:lastModifiedBy>Sandy</cp:lastModifiedBy>
  <cp:revision>12</cp:revision>
  <dcterms:created xsi:type="dcterms:W3CDTF">2012-05-09T16:28:30Z</dcterms:created>
  <dcterms:modified xsi:type="dcterms:W3CDTF">2012-05-09T18:37:49Z</dcterms:modified>
</cp:coreProperties>
</file>